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6" r:id="rId3"/>
  </p:sldMasterIdLst>
  <p:notesMasterIdLst>
    <p:notesMasterId r:id="rId22"/>
  </p:notesMasterIdLst>
  <p:sldIdLst>
    <p:sldId id="3228" r:id="rId4"/>
    <p:sldId id="3331" r:id="rId5"/>
    <p:sldId id="3332" r:id="rId6"/>
    <p:sldId id="3258" r:id="rId7"/>
    <p:sldId id="3330" r:id="rId8"/>
    <p:sldId id="3314" r:id="rId9"/>
    <p:sldId id="3315" r:id="rId10"/>
    <p:sldId id="3333" r:id="rId11"/>
    <p:sldId id="3334" r:id="rId12"/>
    <p:sldId id="3312" r:id="rId13"/>
    <p:sldId id="3341" r:id="rId14"/>
    <p:sldId id="3342" r:id="rId15"/>
    <p:sldId id="3336" r:id="rId16"/>
    <p:sldId id="3335" r:id="rId17"/>
    <p:sldId id="3337" r:id="rId18"/>
    <p:sldId id="3338" r:id="rId19"/>
    <p:sldId id="3339" r:id="rId20"/>
    <p:sldId id="3340"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A767DA5-4402-4547-8109-4F22DDDDDAFA}">
          <p14:sldIdLst>
            <p14:sldId id="3228"/>
            <p14:sldId id="3331"/>
            <p14:sldId id="3332"/>
            <p14:sldId id="3258"/>
            <p14:sldId id="3330"/>
            <p14:sldId id="3314"/>
            <p14:sldId id="3315"/>
            <p14:sldId id="3333"/>
            <p14:sldId id="3334"/>
            <p14:sldId id="3312"/>
            <p14:sldId id="3341"/>
            <p14:sldId id="3342"/>
            <p14:sldId id="3336"/>
            <p14:sldId id="3335"/>
            <p14:sldId id="3337"/>
            <p14:sldId id="3338"/>
            <p14:sldId id="3339"/>
            <p14:sldId id="3340"/>
          </p14:sldIdLst>
        </p14:section>
      </p14:sectionLst>
    </p:ext>
    <p:ext uri="{EFAFB233-063F-42B5-8137-9DF3F51BA10A}">
      <p15:sldGuideLst xmlns:p15="http://schemas.microsoft.com/office/powerpoint/2012/main">
        <p15:guide id="1" orient="horz" pos="20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8" autoAdjust="0"/>
    <p:restoredTop sz="94660"/>
  </p:normalViewPr>
  <p:slideViewPr>
    <p:cSldViewPr snapToGrid="0" showGuides="1">
      <p:cViewPr varScale="1">
        <p:scale>
          <a:sx n="85" d="100"/>
          <a:sy n="85" d="100"/>
        </p:scale>
        <p:origin x="566" y="67"/>
      </p:cViewPr>
      <p:guideLst>
        <p:guide orient="horz" pos="2078"/>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t>2023/10/21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9788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14928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7152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78702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767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544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83881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8760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6709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2955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6067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1096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2023/10/21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t>2023/10/21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t>2023/10/21</a:t>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t>2023/10/21</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mc:AlternateContent xmlns:mc="http://schemas.openxmlformats.org/markup-compatibility/2006" xmlns:p14="http://schemas.microsoft.com/office/powerpoint/2010/main">
    <mc:Choice Requires="p14">
      <p:transition spd="slow" p14:dur="1250"/>
    </mc:Choice>
    <mc:Fallback xmlns="">
      <p:transition spd="slow"/>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259413" y="3013501"/>
            <a:ext cx="7765266" cy="830997"/>
          </a:xfrm>
          <a:prstGeom prst="rect">
            <a:avLst/>
          </a:prstGeom>
          <a:noFill/>
        </p:spPr>
        <p:txBody>
          <a:bodyPr wrap="none" rtlCol="0">
            <a:spAutoFit/>
          </a:bodyPr>
          <a:lstStyle/>
          <a:p>
            <a:pPr algn="ctr" defTabSz="913765">
              <a:defRPr/>
            </a:pPr>
            <a:r>
              <a:rPr 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Explaining Deep Convolutional Neural Networks </a:t>
            </a:r>
          </a:p>
          <a:p>
            <a:pPr algn="ctr" defTabSz="913765">
              <a:defRPr/>
            </a:pPr>
            <a:r>
              <a:rPr 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via Latent Visual-Semantic Filter Attention</a:t>
            </a:r>
          </a:p>
        </p:txBody>
      </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4406900" y="5048885"/>
            <a:ext cx="3424555" cy="460375"/>
          </a:xfrm>
          <a:prstGeom prst="rect">
            <a:avLst/>
          </a:prstGeom>
          <a:noFill/>
        </p:spPr>
        <p:txBody>
          <a:bodyPr wrap="none" rtlCol="0">
            <a:spAutoFit/>
          </a:bodyPr>
          <a:lstStyle/>
          <a:p>
            <a:pPr algn="l"/>
            <a:r>
              <a:rPr lang="en-US" altLang="zh-CN" sz="2400">
                <a:latin typeface="Times New Roman" panose="02020603050405020304" charset="0"/>
                <a:cs typeface="Times New Roman" panose="02020603050405020304" charset="0"/>
              </a:rPr>
              <a:t>Accepted by </a:t>
            </a:r>
            <a:r>
              <a:rPr lang="en-US" altLang="zh-CN" sz="2400" b="1">
                <a:latin typeface="Times New Roman" panose="02020603050405020304" charset="0"/>
                <a:cs typeface="Times New Roman" panose="02020603050405020304" charset="0"/>
              </a:rPr>
              <a:t>CVPR 2022 </a:t>
            </a:r>
            <a:r>
              <a:rPr lang="en-US" altLang="zh-CN" sz="2400">
                <a:latin typeface="Times New Roman" panose="02020603050405020304" charset="0"/>
                <a:cs typeface="Times New Roman" panose="02020603050405020304" charset="0"/>
              </a:rPr>
              <a:t> </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4772FE97-2F6D-49CA-BDCA-23AD45DA88A4}"/>
              </a:ext>
            </a:extLst>
          </p:cNvPr>
          <p:cNvSpPr txBox="1"/>
          <p:nvPr/>
        </p:nvSpPr>
        <p:spPr>
          <a:xfrm>
            <a:off x="851338" y="1061284"/>
            <a:ext cx="877163" cy="369332"/>
          </a:xfrm>
          <a:prstGeom prst="rect">
            <a:avLst/>
          </a:prstGeom>
          <a:noFill/>
        </p:spPr>
        <p:txBody>
          <a:bodyPr wrap="none" rtlCol="0">
            <a:spAutoFit/>
          </a:bodyPr>
          <a:lstStyle/>
          <a:p>
            <a:r>
              <a:rPr lang="zh-CN" altLang="en-US" b="1" dirty="0"/>
              <a:t>数据集</a:t>
            </a:r>
          </a:p>
        </p:txBody>
      </p:sp>
      <p:sp>
        <p:nvSpPr>
          <p:cNvPr id="18" name="文本框 17">
            <a:extLst>
              <a:ext uri="{FF2B5EF4-FFF2-40B4-BE49-F238E27FC236}">
                <a16:creationId xmlns:a16="http://schemas.microsoft.com/office/drawing/2014/main" id="{AD1D9F18-FDC5-413E-A1DA-E051DAA955FB}"/>
              </a:ext>
            </a:extLst>
          </p:cNvPr>
          <p:cNvSpPr txBox="1"/>
          <p:nvPr/>
        </p:nvSpPr>
        <p:spPr>
          <a:xfrm>
            <a:off x="851338" y="1430616"/>
            <a:ext cx="10034731" cy="2397708"/>
          </a:xfrm>
          <a:prstGeom prst="rect">
            <a:avLst/>
          </a:prstGeom>
          <a:noFill/>
        </p:spPr>
        <p:txBody>
          <a:bodyPr wrap="square">
            <a:spAutoFit/>
          </a:bodyPr>
          <a:lstStyle/>
          <a:p>
            <a:pPr>
              <a:lnSpc>
                <a:spcPct val="120000"/>
              </a:lnSpc>
              <a:buFont typeface="Arial" panose="020B0604020202020204" pitchFamily="34" charset="0"/>
              <a:buChar char="•"/>
            </a:pPr>
            <a:r>
              <a:rPr lang="en-US" altLang="zh-CN" dirty="0"/>
              <a:t>MS COCO:</a:t>
            </a:r>
            <a:r>
              <a:rPr lang="zh-CN" altLang="en-US" dirty="0"/>
              <a:t>拥有超过 </a:t>
            </a:r>
            <a:r>
              <a:rPr lang="en-US" altLang="zh-CN" dirty="0"/>
              <a:t>20 </a:t>
            </a:r>
            <a:r>
              <a:rPr lang="zh-CN" altLang="en-US" dirty="0"/>
              <a:t>万张日常场景图像，这些图像按像素标记有 </a:t>
            </a:r>
            <a:r>
              <a:rPr lang="en-US" altLang="zh-CN" dirty="0"/>
              <a:t>80 </a:t>
            </a:r>
            <a:r>
              <a:rPr lang="zh-CN" altLang="en-US" dirty="0"/>
              <a:t>个常见对象类别。提供的 </a:t>
            </a:r>
            <a:r>
              <a:rPr lang="en-US" altLang="zh-CN" dirty="0"/>
              <a:t>MS COCO </a:t>
            </a:r>
            <a:r>
              <a:rPr lang="zh-CN" altLang="en-US" dirty="0"/>
              <a:t>的性别注释</a:t>
            </a:r>
            <a:r>
              <a:rPr lang="en-US" altLang="zh-CN" dirty="0"/>
              <a:t>.</a:t>
            </a:r>
            <a:endParaRPr lang="zh-CN" altLang="en-US" dirty="0"/>
          </a:p>
          <a:p>
            <a:pPr>
              <a:lnSpc>
                <a:spcPct val="120000"/>
              </a:lnSpc>
              <a:buFont typeface="Arial" panose="020B0604020202020204" pitchFamily="34" charset="0"/>
              <a:buChar char="•"/>
            </a:pPr>
            <a:r>
              <a:rPr lang="en-US" altLang="zh-CN" dirty="0"/>
              <a:t>Visual Genome </a:t>
            </a:r>
            <a:r>
              <a:rPr lang="zh-CN" altLang="en-US" dirty="0"/>
              <a:t>视觉基因组：仅使用可框注释的图像，数据预处理阶段对同义词的对象类别进行组合，并且删除了出现在少于 </a:t>
            </a:r>
            <a:r>
              <a:rPr lang="en-US" altLang="zh-CN" dirty="0"/>
              <a:t>100 </a:t>
            </a:r>
            <a:r>
              <a:rPr lang="zh-CN" altLang="en-US" dirty="0"/>
              <a:t>个训练图像中的类别。</a:t>
            </a:r>
          </a:p>
          <a:p>
            <a:pPr>
              <a:lnSpc>
                <a:spcPct val="120000"/>
              </a:lnSpc>
              <a:buFont typeface="Arial" panose="020B0604020202020204" pitchFamily="34" charset="0"/>
              <a:buChar char="•"/>
            </a:pPr>
            <a:r>
              <a:rPr lang="en-US" altLang="zh-CN" dirty="0" err="1"/>
              <a:t>Broden</a:t>
            </a:r>
            <a:r>
              <a:rPr lang="zh-CN" altLang="en-US" dirty="0"/>
              <a:t>：</a:t>
            </a:r>
            <a:r>
              <a:rPr lang="zh-CN" altLang="en-US" dirty="0">
                <a:solidFill>
                  <a:srgbClr val="222222"/>
                </a:solidFill>
                <a:effectLst/>
              </a:rPr>
              <a:t>一个包含不同视觉概念的混杂数据集</a:t>
            </a:r>
            <a:endParaRPr lang="zh-CN" altLang="en-US" dirty="0"/>
          </a:p>
          <a:p>
            <a:pPr>
              <a:lnSpc>
                <a:spcPct val="120000"/>
              </a:lnSpc>
              <a:buFont typeface="Arial" panose="020B0604020202020204" pitchFamily="34" charset="0"/>
              <a:buChar char="•"/>
            </a:pPr>
            <a:r>
              <a:rPr lang="en-US" altLang="zh-CN" dirty="0"/>
              <a:t>POP</a:t>
            </a:r>
            <a:r>
              <a:rPr lang="zh-CN" altLang="en-US" dirty="0"/>
              <a:t>美国政客的社交媒体照片：作为目标数据集，没有任何视觉类别标签，按性别和政党对这些图像进行了注释</a:t>
            </a:r>
          </a:p>
        </p:txBody>
      </p:sp>
      <p:sp>
        <p:nvSpPr>
          <p:cNvPr id="20" name="文本框 19">
            <a:extLst>
              <a:ext uri="{FF2B5EF4-FFF2-40B4-BE49-F238E27FC236}">
                <a16:creationId xmlns:a16="http://schemas.microsoft.com/office/drawing/2014/main" id="{4CE91B0C-0E7E-42FD-AB7B-D933EF409057}"/>
              </a:ext>
            </a:extLst>
          </p:cNvPr>
          <p:cNvSpPr txBox="1"/>
          <p:nvPr/>
        </p:nvSpPr>
        <p:spPr>
          <a:xfrm>
            <a:off x="851338" y="4498526"/>
            <a:ext cx="9811283" cy="369332"/>
          </a:xfrm>
          <a:prstGeom prst="rect">
            <a:avLst/>
          </a:prstGeom>
          <a:noFill/>
        </p:spPr>
        <p:txBody>
          <a:bodyPr wrap="square">
            <a:spAutoFit/>
          </a:bodyPr>
          <a:lstStyle/>
          <a:p>
            <a:r>
              <a:rPr lang="zh-CN" altLang="en-US" dirty="0"/>
              <a:t>使用 ResNet 作为主干模型，并在 ResNet-18 和 ResNet-50 的 PyTorch实现上构建</a:t>
            </a:r>
            <a:r>
              <a:rPr lang="en-US" altLang="zh-CN" dirty="0" err="1"/>
              <a:t>LaVISE</a:t>
            </a:r>
            <a:r>
              <a:rPr lang="zh-CN" altLang="en-US" dirty="0"/>
              <a:t>框架</a:t>
            </a:r>
          </a:p>
        </p:txBody>
      </p:sp>
      <p:sp>
        <p:nvSpPr>
          <p:cNvPr id="21" name="文本框 20">
            <a:extLst>
              <a:ext uri="{FF2B5EF4-FFF2-40B4-BE49-F238E27FC236}">
                <a16:creationId xmlns:a16="http://schemas.microsoft.com/office/drawing/2014/main" id="{7B6FF47B-43DB-46BC-9CF4-4B81DD83480E}"/>
              </a:ext>
            </a:extLst>
          </p:cNvPr>
          <p:cNvSpPr txBox="1"/>
          <p:nvPr/>
        </p:nvSpPr>
        <p:spPr>
          <a:xfrm>
            <a:off x="851338" y="4122370"/>
            <a:ext cx="1107996" cy="369332"/>
          </a:xfrm>
          <a:prstGeom prst="rect">
            <a:avLst/>
          </a:prstGeom>
          <a:noFill/>
        </p:spPr>
        <p:txBody>
          <a:bodyPr wrap="none" rtlCol="0">
            <a:spAutoFit/>
          </a:bodyPr>
          <a:lstStyle/>
          <a:p>
            <a:r>
              <a:rPr lang="zh-CN" altLang="en-US" b="1" dirty="0"/>
              <a:t>主干模型</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0C58C76-0A6A-4A97-9D6F-15F23F522213}"/>
              </a:ext>
            </a:extLst>
          </p:cNvPr>
          <p:cNvSpPr txBox="1"/>
          <p:nvPr/>
        </p:nvSpPr>
        <p:spPr>
          <a:xfrm>
            <a:off x="649301" y="950159"/>
            <a:ext cx="1952655" cy="923330"/>
          </a:xfrm>
          <a:prstGeom prst="rect">
            <a:avLst/>
          </a:prstGeom>
          <a:noFill/>
        </p:spPr>
        <p:txBody>
          <a:bodyPr wrap="square" rtlCol="0">
            <a:spAutoFit/>
          </a:bodyPr>
          <a:lstStyle/>
          <a:p>
            <a:r>
              <a:rPr lang="zh-CN" altLang="en-US" b="1" dirty="0"/>
              <a:t>评价指标</a:t>
            </a:r>
            <a:endParaRPr lang="en-US" altLang="zh-CN" b="1" dirty="0"/>
          </a:p>
          <a:p>
            <a:endParaRPr lang="en-US" altLang="zh-CN" dirty="0"/>
          </a:p>
          <a:p>
            <a:endParaRPr lang="zh-CN" altLang="en-US" dirty="0"/>
          </a:p>
        </p:txBody>
      </p:sp>
      <p:sp>
        <p:nvSpPr>
          <p:cNvPr id="2" name="文本框 1">
            <a:extLst>
              <a:ext uri="{FF2B5EF4-FFF2-40B4-BE49-F238E27FC236}">
                <a16:creationId xmlns:a16="http://schemas.microsoft.com/office/drawing/2014/main" id="{C7BB783E-47D5-4471-A1C1-CE2A9273319B}"/>
              </a:ext>
            </a:extLst>
          </p:cNvPr>
          <p:cNvSpPr txBox="1"/>
          <p:nvPr/>
        </p:nvSpPr>
        <p:spPr>
          <a:xfrm>
            <a:off x="649302" y="1438702"/>
            <a:ext cx="10581341" cy="1068113"/>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t>人工评价</a:t>
            </a:r>
            <a:endParaRPr lang="en-US" altLang="zh-CN" dirty="0"/>
          </a:p>
          <a:p>
            <a:pPr marL="285750" indent="-285750">
              <a:lnSpc>
                <a:spcPct val="120000"/>
              </a:lnSpc>
              <a:buFont typeface="Arial" panose="020B0604020202020204" pitchFamily="34" charset="0"/>
              <a:buChar char="•"/>
            </a:pPr>
            <a:r>
              <a:rPr lang="zh-CN" altLang="en-US" dirty="0"/>
              <a:t>客观评价：计算每个注释掩码和每个过滤器的激活掩码的</a:t>
            </a:r>
            <a:r>
              <a:rPr lang="en-US" altLang="zh-CN" dirty="0" err="1"/>
              <a:t>IoU</a:t>
            </a:r>
            <a:r>
              <a:rPr lang="zh-CN" altLang="en-US" dirty="0"/>
              <a:t>分数，如果分数高于某个阈值，则认为与注释掩码对应的概念是该过滤器的真实概念之一。</a:t>
            </a:r>
          </a:p>
        </p:txBody>
      </p:sp>
      <p:sp>
        <p:nvSpPr>
          <p:cNvPr id="17" name="文本框 16">
            <a:extLst>
              <a:ext uri="{FF2B5EF4-FFF2-40B4-BE49-F238E27FC236}">
                <a16:creationId xmlns:a16="http://schemas.microsoft.com/office/drawing/2014/main" id="{160F7F97-043E-481D-A04F-2D3E0FC8380E}"/>
              </a:ext>
            </a:extLst>
          </p:cNvPr>
          <p:cNvSpPr txBox="1"/>
          <p:nvPr/>
        </p:nvSpPr>
        <p:spPr>
          <a:xfrm>
            <a:off x="660400" y="2995358"/>
            <a:ext cx="1952655" cy="923330"/>
          </a:xfrm>
          <a:prstGeom prst="rect">
            <a:avLst/>
          </a:prstGeom>
          <a:noFill/>
        </p:spPr>
        <p:txBody>
          <a:bodyPr wrap="square" rtlCol="0">
            <a:spAutoFit/>
          </a:bodyPr>
          <a:lstStyle/>
          <a:p>
            <a:r>
              <a:rPr lang="zh-CN" altLang="en-US" b="1" dirty="0"/>
              <a:t>比较方法</a:t>
            </a:r>
            <a:endParaRPr lang="en-US" altLang="zh-CN" b="1" dirty="0"/>
          </a:p>
          <a:p>
            <a:endParaRPr lang="en-US" altLang="zh-CN" dirty="0"/>
          </a:p>
          <a:p>
            <a:endParaRPr lang="zh-CN" altLang="en-US" dirty="0"/>
          </a:p>
        </p:txBody>
      </p:sp>
      <p:sp>
        <p:nvSpPr>
          <p:cNvPr id="19" name="文本框 18">
            <a:extLst>
              <a:ext uri="{FF2B5EF4-FFF2-40B4-BE49-F238E27FC236}">
                <a16:creationId xmlns:a16="http://schemas.microsoft.com/office/drawing/2014/main" id="{C2A57126-0C34-4FE7-8A6A-68D9FA7E4F17}"/>
              </a:ext>
            </a:extLst>
          </p:cNvPr>
          <p:cNvSpPr txBox="1"/>
          <p:nvPr/>
        </p:nvSpPr>
        <p:spPr>
          <a:xfrm>
            <a:off x="660400" y="3492146"/>
            <a:ext cx="6287247" cy="1732910"/>
          </a:xfrm>
          <a:prstGeom prst="rect">
            <a:avLst/>
          </a:prstGeom>
          <a:noFill/>
        </p:spPr>
        <p:txBody>
          <a:bodyPr wrap="square">
            <a:spAutoFit/>
          </a:bodyPr>
          <a:lstStyle/>
          <a:p>
            <a:pPr>
              <a:lnSpc>
                <a:spcPct val="120000"/>
              </a:lnSpc>
              <a:buFont typeface="Arial" panose="020B0604020202020204" pitchFamily="34" charset="0"/>
              <a:buChar char="•"/>
            </a:pPr>
            <a:r>
              <a:rPr lang="zh-CN" altLang="en-US" dirty="0"/>
              <a:t>原始图像：在特征解释阶段没有任何注意力机制或者遮挡</a:t>
            </a:r>
          </a:p>
          <a:p>
            <a:pPr>
              <a:lnSpc>
                <a:spcPct val="120000"/>
              </a:lnSpc>
              <a:buFont typeface="Arial" panose="020B0604020202020204" pitchFamily="34" charset="0"/>
              <a:buChar char="•"/>
            </a:pPr>
            <a:r>
              <a:rPr lang="en-US" altLang="zh-CN" dirty="0"/>
              <a:t>image masking</a:t>
            </a:r>
            <a:r>
              <a:rPr lang="zh-CN" altLang="en-US" dirty="0"/>
              <a:t>：确定阈值</a:t>
            </a:r>
            <a:r>
              <a:rPr lang="en-US" altLang="zh-CN" dirty="0"/>
              <a:t>Tu</a:t>
            </a:r>
            <a:r>
              <a:rPr lang="zh-CN" altLang="en-US" dirty="0"/>
              <a:t>，选择</a:t>
            </a:r>
            <a:r>
              <a:rPr lang="en-US" altLang="zh-CN" dirty="0"/>
              <a:t>top activated images</a:t>
            </a:r>
            <a:r>
              <a:rPr lang="zh-CN" altLang="en-US" dirty="0"/>
              <a:t>，缩放至原始图像的</a:t>
            </a:r>
            <a:r>
              <a:rPr lang="en-US" altLang="zh-CN" dirty="0"/>
              <a:t>shape</a:t>
            </a:r>
            <a:r>
              <a:rPr lang="zh-CN" altLang="en-US" dirty="0"/>
              <a:t>，激活高于阈值的概率为 </a:t>
            </a:r>
            <a:r>
              <a:rPr lang="en-US" altLang="zh-CN" dirty="0"/>
              <a:t>p</a:t>
            </a:r>
            <a:r>
              <a:rPr lang="zh-CN" altLang="en-US" dirty="0"/>
              <a:t>，将激活低于阈值的区域设置为零</a:t>
            </a:r>
            <a:endParaRPr lang="en-US" altLang="zh-CN" dirty="0"/>
          </a:p>
          <a:p>
            <a:pPr>
              <a:lnSpc>
                <a:spcPct val="120000"/>
              </a:lnSpc>
              <a:buFont typeface="Arial" panose="020B0604020202020204" pitchFamily="34" charset="0"/>
              <a:buChar char="•"/>
            </a:pPr>
            <a:r>
              <a:rPr lang="en-US" altLang="zh-CN" dirty="0"/>
              <a:t>activation masking:</a:t>
            </a:r>
            <a:r>
              <a:rPr lang="zh-CN" altLang="en-US" dirty="0"/>
              <a:t>将阈值</a:t>
            </a:r>
            <a:r>
              <a:rPr lang="en-US" altLang="zh-CN" dirty="0"/>
              <a:t>Tu</a:t>
            </a:r>
            <a:r>
              <a:rPr lang="zh-CN" altLang="en-US" dirty="0"/>
              <a:t>直接应用在激活图</a:t>
            </a:r>
          </a:p>
        </p:txBody>
      </p:sp>
      <p:pic>
        <p:nvPicPr>
          <p:cNvPr id="6" name="图片 5">
            <a:extLst>
              <a:ext uri="{FF2B5EF4-FFF2-40B4-BE49-F238E27FC236}">
                <a16:creationId xmlns:a16="http://schemas.microsoft.com/office/drawing/2014/main" id="{0972AB4B-8612-4E75-A8C7-CE3837DA78D2}"/>
              </a:ext>
            </a:extLst>
          </p:cNvPr>
          <p:cNvPicPr>
            <a:picLocks noChangeAspect="1"/>
          </p:cNvPicPr>
          <p:nvPr/>
        </p:nvPicPr>
        <p:blipFill>
          <a:blip r:embed="rId4"/>
          <a:stretch>
            <a:fillRect/>
          </a:stretch>
        </p:blipFill>
        <p:spPr>
          <a:xfrm>
            <a:off x="6771985" y="2596862"/>
            <a:ext cx="5420015" cy="3134467"/>
          </a:xfrm>
          <a:prstGeom prst="rect">
            <a:avLst/>
          </a:prstGeom>
        </p:spPr>
      </p:pic>
    </p:spTree>
    <p:extLst>
      <p:ext uri="{BB962C8B-B14F-4D97-AF65-F5344CB8AC3E}">
        <p14:creationId xmlns:p14="http://schemas.microsoft.com/office/powerpoint/2010/main" val="6104035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6BCFA6D6-39F4-4E73-B0AE-B548622A859C}"/>
              </a:ext>
            </a:extLst>
          </p:cNvPr>
          <p:cNvSpPr txBox="1"/>
          <p:nvPr/>
        </p:nvSpPr>
        <p:spPr>
          <a:xfrm>
            <a:off x="617338" y="1043498"/>
            <a:ext cx="6096000" cy="369332"/>
          </a:xfrm>
          <a:prstGeom prst="rect">
            <a:avLst/>
          </a:prstGeom>
          <a:noFill/>
        </p:spPr>
        <p:txBody>
          <a:bodyPr wrap="square">
            <a:spAutoFit/>
          </a:bodyPr>
          <a:lstStyle/>
          <a:p>
            <a:r>
              <a:rPr lang="zh-CN" altLang="en-US" dirty="0"/>
              <a:t>Comparing with NetDissect</a:t>
            </a:r>
          </a:p>
        </p:txBody>
      </p:sp>
      <p:pic>
        <p:nvPicPr>
          <p:cNvPr id="15" name="图片 14">
            <a:extLst>
              <a:ext uri="{FF2B5EF4-FFF2-40B4-BE49-F238E27FC236}">
                <a16:creationId xmlns:a16="http://schemas.microsoft.com/office/drawing/2014/main" id="{38E6120D-024D-48EC-92F6-4FFEDD492599}"/>
              </a:ext>
            </a:extLst>
          </p:cNvPr>
          <p:cNvPicPr>
            <a:picLocks noChangeAspect="1"/>
          </p:cNvPicPr>
          <p:nvPr/>
        </p:nvPicPr>
        <p:blipFill>
          <a:blip r:embed="rId4"/>
          <a:stretch>
            <a:fillRect/>
          </a:stretch>
        </p:blipFill>
        <p:spPr>
          <a:xfrm>
            <a:off x="660400" y="1495200"/>
            <a:ext cx="7759358" cy="4716731"/>
          </a:xfrm>
          <a:prstGeom prst="rect">
            <a:avLst/>
          </a:prstGeom>
        </p:spPr>
      </p:pic>
      <p:sp>
        <p:nvSpPr>
          <p:cNvPr id="2" name="矩形 1">
            <a:extLst>
              <a:ext uri="{FF2B5EF4-FFF2-40B4-BE49-F238E27FC236}">
                <a16:creationId xmlns:a16="http://schemas.microsoft.com/office/drawing/2014/main" id="{06504E93-5584-4838-A533-3DF272F185B5}"/>
              </a:ext>
            </a:extLst>
          </p:cNvPr>
          <p:cNvSpPr/>
          <p:nvPr/>
        </p:nvSpPr>
        <p:spPr>
          <a:xfrm>
            <a:off x="4921624" y="2770092"/>
            <a:ext cx="3173505" cy="25101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00C8728-50FE-4084-B68F-7ED076817FCA}"/>
              </a:ext>
            </a:extLst>
          </p:cNvPr>
          <p:cNvSpPr/>
          <p:nvPr/>
        </p:nvSpPr>
        <p:spPr>
          <a:xfrm>
            <a:off x="4948516" y="3272117"/>
            <a:ext cx="3173505" cy="25101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5965436-43E4-4652-AFF7-61D3F66A2520}"/>
              </a:ext>
            </a:extLst>
          </p:cNvPr>
          <p:cNvSpPr/>
          <p:nvPr/>
        </p:nvSpPr>
        <p:spPr>
          <a:xfrm>
            <a:off x="4921623" y="3844080"/>
            <a:ext cx="3173505" cy="25101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6B22212-E24E-4C57-8C33-6B51D1C5486F}"/>
              </a:ext>
            </a:extLst>
          </p:cNvPr>
          <p:cNvSpPr/>
          <p:nvPr/>
        </p:nvSpPr>
        <p:spPr>
          <a:xfrm>
            <a:off x="4823010" y="4327655"/>
            <a:ext cx="3173505" cy="25101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93DF5CA1-0E49-4DE1-968A-EA1C744CAFDB}"/>
              </a:ext>
            </a:extLst>
          </p:cNvPr>
          <p:cNvSpPr/>
          <p:nvPr/>
        </p:nvSpPr>
        <p:spPr>
          <a:xfrm>
            <a:off x="4903690" y="4902498"/>
            <a:ext cx="3173505" cy="25101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45814727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5FC075C7-82CC-4420-B0A3-553DE56CACD3}"/>
              </a:ext>
            </a:extLst>
          </p:cNvPr>
          <p:cNvPicPr>
            <a:picLocks noChangeAspect="1"/>
          </p:cNvPicPr>
          <p:nvPr/>
        </p:nvPicPr>
        <p:blipFill>
          <a:blip r:embed="rId4"/>
          <a:stretch>
            <a:fillRect/>
          </a:stretch>
        </p:blipFill>
        <p:spPr>
          <a:xfrm>
            <a:off x="203760" y="2465801"/>
            <a:ext cx="11753397" cy="3652565"/>
          </a:xfrm>
          <a:prstGeom prst="rect">
            <a:avLst/>
          </a:prstGeom>
        </p:spPr>
      </p:pic>
      <p:sp>
        <p:nvSpPr>
          <p:cNvPr id="16" name="文本框 15">
            <a:extLst>
              <a:ext uri="{FF2B5EF4-FFF2-40B4-BE49-F238E27FC236}">
                <a16:creationId xmlns:a16="http://schemas.microsoft.com/office/drawing/2014/main" id="{CD389E56-A1A5-40A4-8020-C18880943DCB}"/>
              </a:ext>
            </a:extLst>
          </p:cNvPr>
          <p:cNvSpPr txBox="1"/>
          <p:nvPr/>
        </p:nvSpPr>
        <p:spPr>
          <a:xfrm>
            <a:off x="617338" y="1043498"/>
            <a:ext cx="6096000" cy="369332"/>
          </a:xfrm>
          <a:prstGeom prst="rect">
            <a:avLst/>
          </a:prstGeom>
          <a:noFill/>
        </p:spPr>
        <p:txBody>
          <a:bodyPr wrap="square">
            <a:spAutoFit/>
          </a:bodyPr>
          <a:lstStyle/>
          <a:p>
            <a:r>
              <a:rPr lang="zh-CN" altLang="en-US" dirty="0"/>
              <a:t>Comparing with NetDissect</a:t>
            </a:r>
          </a:p>
        </p:txBody>
      </p:sp>
      <p:pic>
        <p:nvPicPr>
          <p:cNvPr id="3" name="图片 2">
            <a:extLst>
              <a:ext uri="{FF2B5EF4-FFF2-40B4-BE49-F238E27FC236}">
                <a16:creationId xmlns:a16="http://schemas.microsoft.com/office/drawing/2014/main" id="{443A0937-9F9E-4AF7-AFDF-B5B8852AED2B}"/>
              </a:ext>
            </a:extLst>
          </p:cNvPr>
          <p:cNvPicPr>
            <a:picLocks noChangeAspect="1"/>
          </p:cNvPicPr>
          <p:nvPr/>
        </p:nvPicPr>
        <p:blipFill>
          <a:blip r:embed="rId5"/>
          <a:stretch>
            <a:fillRect/>
          </a:stretch>
        </p:blipFill>
        <p:spPr>
          <a:xfrm>
            <a:off x="5202496" y="934429"/>
            <a:ext cx="6827594" cy="1805922"/>
          </a:xfrm>
          <a:prstGeom prst="rect">
            <a:avLst/>
          </a:prstGeom>
        </p:spPr>
      </p:pic>
    </p:spTree>
    <p:extLst>
      <p:ext uri="{BB962C8B-B14F-4D97-AF65-F5344CB8AC3E}">
        <p14:creationId xmlns:p14="http://schemas.microsoft.com/office/powerpoint/2010/main" val="5232299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D646B71A-2164-46D3-95EE-2B3C914D5981}"/>
              </a:ext>
            </a:extLst>
          </p:cNvPr>
          <p:cNvSpPr txBox="1"/>
          <p:nvPr/>
        </p:nvSpPr>
        <p:spPr>
          <a:xfrm>
            <a:off x="660400" y="1079357"/>
            <a:ext cx="6096000" cy="369332"/>
          </a:xfrm>
          <a:prstGeom prst="rect">
            <a:avLst/>
          </a:prstGeom>
          <a:noFill/>
        </p:spPr>
        <p:txBody>
          <a:bodyPr wrap="square">
            <a:spAutoFit/>
          </a:bodyPr>
          <a:lstStyle/>
          <a:p>
            <a:r>
              <a:rPr lang="zh-CN" altLang="en-US" dirty="0"/>
              <a:t>Comparing with Masking Schemes</a:t>
            </a:r>
          </a:p>
        </p:txBody>
      </p:sp>
      <p:pic>
        <p:nvPicPr>
          <p:cNvPr id="4" name="图片 3">
            <a:extLst>
              <a:ext uri="{FF2B5EF4-FFF2-40B4-BE49-F238E27FC236}">
                <a16:creationId xmlns:a16="http://schemas.microsoft.com/office/drawing/2014/main" id="{3A172A00-A791-442D-B7F9-6031E42CA38E}"/>
              </a:ext>
            </a:extLst>
          </p:cNvPr>
          <p:cNvPicPr>
            <a:picLocks noChangeAspect="1"/>
          </p:cNvPicPr>
          <p:nvPr/>
        </p:nvPicPr>
        <p:blipFill>
          <a:blip r:embed="rId4"/>
          <a:stretch>
            <a:fillRect/>
          </a:stretch>
        </p:blipFill>
        <p:spPr>
          <a:xfrm>
            <a:off x="203760" y="1734055"/>
            <a:ext cx="11646285" cy="4269383"/>
          </a:xfrm>
          <a:prstGeom prst="rect">
            <a:avLst/>
          </a:prstGeom>
        </p:spPr>
      </p:pic>
    </p:spTree>
    <p:extLst>
      <p:ext uri="{BB962C8B-B14F-4D97-AF65-F5344CB8AC3E}">
        <p14:creationId xmlns:p14="http://schemas.microsoft.com/office/powerpoint/2010/main" val="400915547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4C988402-1036-4866-AF6C-EC8B214C7A76}"/>
              </a:ext>
            </a:extLst>
          </p:cNvPr>
          <p:cNvPicPr>
            <a:picLocks noChangeAspect="1"/>
          </p:cNvPicPr>
          <p:nvPr/>
        </p:nvPicPr>
        <p:blipFill>
          <a:blip r:embed="rId4"/>
          <a:stretch>
            <a:fillRect/>
          </a:stretch>
        </p:blipFill>
        <p:spPr>
          <a:xfrm>
            <a:off x="660399" y="1510703"/>
            <a:ext cx="7237507" cy="3975705"/>
          </a:xfrm>
          <a:prstGeom prst="rect">
            <a:avLst/>
          </a:prstGeom>
        </p:spPr>
      </p:pic>
      <p:sp>
        <p:nvSpPr>
          <p:cNvPr id="15" name="文本框 14">
            <a:extLst>
              <a:ext uri="{FF2B5EF4-FFF2-40B4-BE49-F238E27FC236}">
                <a16:creationId xmlns:a16="http://schemas.microsoft.com/office/drawing/2014/main" id="{90742D79-EDF3-48C2-8483-19507E4B4D39}"/>
              </a:ext>
            </a:extLst>
          </p:cNvPr>
          <p:cNvSpPr txBox="1"/>
          <p:nvPr/>
        </p:nvSpPr>
        <p:spPr>
          <a:xfrm>
            <a:off x="660400" y="1079357"/>
            <a:ext cx="6096000" cy="369332"/>
          </a:xfrm>
          <a:prstGeom prst="rect">
            <a:avLst/>
          </a:prstGeom>
          <a:noFill/>
        </p:spPr>
        <p:txBody>
          <a:bodyPr wrap="square">
            <a:spAutoFit/>
          </a:bodyPr>
          <a:lstStyle/>
          <a:p>
            <a:r>
              <a:rPr lang="zh-CN" altLang="en-US" dirty="0"/>
              <a:t>Comparing with Masking Schemes</a:t>
            </a:r>
          </a:p>
        </p:txBody>
      </p:sp>
    </p:spTree>
    <p:extLst>
      <p:ext uri="{BB962C8B-B14F-4D97-AF65-F5344CB8AC3E}">
        <p14:creationId xmlns:p14="http://schemas.microsoft.com/office/powerpoint/2010/main" val="13020809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83D030D5-9A1F-43DE-8B0E-81F41D9205F1}"/>
              </a:ext>
            </a:extLst>
          </p:cNvPr>
          <p:cNvSpPr txBox="1"/>
          <p:nvPr/>
        </p:nvSpPr>
        <p:spPr>
          <a:xfrm>
            <a:off x="660400" y="837310"/>
            <a:ext cx="6096000" cy="369332"/>
          </a:xfrm>
          <a:prstGeom prst="rect">
            <a:avLst/>
          </a:prstGeom>
          <a:noFill/>
        </p:spPr>
        <p:txBody>
          <a:bodyPr wrap="square">
            <a:spAutoFit/>
          </a:bodyPr>
          <a:lstStyle/>
          <a:p>
            <a:r>
              <a:rPr lang="en-US" altLang="zh-CN" dirty="0"/>
              <a:t>Explanations at Different Layers</a:t>
            </a:r>
            <a:endParaRPr lang="zh-CN" altLang="en-US" dirty="0"/>
          </a:p>
        </p:txBody>
      </p:sp>
      <p:pic>
        <p:nvPicPr>
          <p:cNvPr id="2" name="图片 1">
            <a:extLst>
              <a:ext uri="{FF2B5EF4-FFF2-40B4-BE49-F238E27FC236}">
                <a16:creationId xmlns:a16="http://schemas.microsoft.com/office/drawing/2014/main" id="{4E8BA3FD-D1A2-4C72-A343-350AD38B41A0}"/>
              </a:ext>
            </a:extLst>
          </p:cNvPr>
          <p:cNvPicPr>
            <a:picLocks noChangeAspect="1"/>
          </p:cNvPicPr>
          <p:nvPr/>
        </p:nvPicPr>
        <p:blipFill>
          <a:blip r:embed="rId4"/>
          <a:stretch>
            <a:fillRect/>
          </a:stretch>
        </p:blipFill>
        <p:spPr>
          <a:xfrm>
            <a:off x="256004" y="1216524"/>
            <a:ext cx="10662024" cy="3940858"/>
          </a:xfrm>
          <a:prstGeom prst="rect">
            <a:avLst/>
          </a:prstGeom>
        </p:spPr>
      </p:pic>
      <p:sp>
        <p:nvSpPr>
          <p:cNvPr id="3" name="矩形 2">
            <a:extLst>
              <a:ext uri="{FF2B5EF4-FFF2-40B4-BE49-F238E27FC236}">
                <a16:creationId xmlns:a16="http://schemas.microsoft.com/office/drawing/2014/main" id="{3A3E3F0A-DB0C-45BF-B795-6130AF56C1F1}"/>
              </a:ext>
            </a:extLst>
          </p:cNvPr>
          <p:cNvSpPr/>
          <p:nvPr/>
        </p:nvSpPr>
        <p:spPr>
          <a:xfrm>
            <a:off x="3900530" y="3720367"/>
            <a:ext cx="5940985" cy="215151"/>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4694DBF-F62A-469E-962D-4C91AC354098}"/>
              </a:ext>
            </a:extLst>
          </p:cNvPr>
          <p:cNvSpPr/>
          <p:nvPr/>
        </p:nvSpPr>
        <p:spPr>
          <a:xfrm>
            <a:off x="3819847" y="4401684"/>
            <a:ext cx="5940985" cy="215151"/>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8880F91F-A9E3-4409-800D-B7D6F5F9EDC5}"/>
              </a:ext>
            </a:extLst>
          </p:cNvPr>
          <p:cNvPicPr>
            <a:picLocks noChangeAspect="1"/>
          </p:cNvPicPr>
          <p:nvPr/>
        </p:nvPicPr>
        <p:blipFill rotWithShape="1">
          <a:blip r:embed="rId5"/>
          <a:srcRect t="15812"/>
          <a:stretch/>
        </p:blipFill>
        <p:spPr>
          <a:xfrm>
            <a:off x="6790339" y="4763205"/>
            <a:ext cx="5017537" cy="1720685"/>
          </a:xfrm>
          <a:prstGeom prst="rect">
            <a:avLst/>
          </a:prstGeom>
        </p:spPr>
      </p:pic>
    </p:spTree>
    <p:extLst>
      <p:ext uri="{BB962C8B-B14F-4D97-AF65-F5344CB8AC3E}">
        <p14:creationId xmlns:p14="http://schemas.microsoft.com/office/powerpoint/2010/main" val="242941825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0F708DA8-73D2-4E07-89D9-33CBA5D4DE97}"/>
              </a:ext>
            </a:extLst>
          </p:cNvPr>
          <p:cNvSpPr txBox="1"/>
          <p:nvPr/>
        </p:nvSpPr>
        <p:spPr>
          <a:xfrm>
            <a:off x="617338" y="950159"/>
            <a:ext cx="6096000" cy="369332"/>
          </a:xfrm>
          <a:prstGeom prst="rect">
            <a:avLst/>
          </a:prstGeom>
          <a:noFill/>
        </p:spPr>
        <p:txBody>
          <a:bodyPr wrap="square">
            <a:spAutoFit/>
          </a:bodyPr>
          <a:lstStyle/>
          <a:p>
            <a:r>
              <a:rPr lang="en-US" altLang="zh-CN" dirty="0"/>
              <a:t>Explaining with Unsupervised Concepts</a:t>
            </a:r>
            <a:endParaRPr lang="zh-CN" altLang="en-US" dirty="0"/>
          </a:p>
        </p:txBody>
      </p:sp>
      <p:pic>
        <p:nvPicPr>
          <p:cNvPr id="1026" name="Picture 2">
            <a:extLst>
              <a:ext uri="{FF2B5EF4-FFF2-40B4-BE49-F238E27FC236}">
                <a16:creationId xmlns:a16="http://schemas.microsoft.com/office/drawing/2014/main" id="{489C6599-C305-44B5-9503-1B514DB4C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61" y="1452443"/>
            <a:ext cx="6917162" cy="436873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D855B630-69EC-4487-AC89-497DE9C7C13B}"/>
              </a:ext>
            </a:extLst>
          </p:cNvPr>
          <p:cNvSpPr txBox="1"/>
          <p:nvPr/>
        </p:nvSpPr>
        <p:spPr>
          <a:xfrm>
            <a:off x="7824165" y="2197275"/>
            <a:ext cx="4170611" cy="1477328"/>
          </a:xfrm>
          <a:prstGeom prst="rect">
            <a:avLst/>
          </a:prstGeom>
          <a:noFill/>
        </p:spPr>
        <p:txBody>
          <a:bodyPr wrap="square">
            <a:spAutoFit/>
          </a:bodyPr>
          <a:lstStyle/>
          <a:p>
            <a:r>
              <a:rPr lang="en-US" altLang="zh-CN" dirty="0"/>
              <a:t>target dataset</a:t>
            </a:r>
            <a:r>
              <a:rPr lang="zh-CN" altLang="en-US" dirty="0"/>
              <a:t>：</a:t>
            </a:r>
            <a:r>
              <a:rPr lang="en-US" altLang="zh-CN" dirty="0"/>
              <a:t>Pop</a:t>
            </a:r>
          </a:p>
          <a:p>
            <a:r>
              <a:rPr lang="en-US" altLang="zh-CN" dirty="0"/>
              <a:t>reference dataset</a:t>
            </a:r>
            <a:r>
              <a:rPr lang="zh-CN" altLang="en-US" dirty="0"/>
              <a:t>：</a:t>
            </a:r>
            <a:r>
              <a:rPr lang="en-US" altLang="zh-CN" dirty="0"/>
              <a:t>VG</a:t>
            </a:r>
          </a:p>
          <a:p>
            <a:endParaRPr lang="en-US" altLang="zh-CN" dirty="0"/>
          </a:p>
          <a:p>
            <a:r>
              <a:rPr lang="zh-CN" altLang="en-US" dirty="0"/>
              <a:t>从</a:t>
            </a:r>
            <a:r>
              <a:rPr lang="en-US" altLang="zh-CN" dirty="0"/>
              <a:t>VG</a:t>
            </a:r>
            <a:r>
              <a:rPr lang="zh-CN" altLang="en-US" dirty="0"/>
              <a:t>数据集中选择 70% 的类别来训练映射，并留下 30% 的类别供模型发现</a:t>
            </a:r>
          </a:p>
        </p:txBody>
      </p:sp>
      <p:pic>
        <p:nvPicPr>
          <p:cNvPr id="16" name="图片 15">
            <a:extLst>
              <a:ext uri="{FF2B5EF4-FFF2-40B4-BE49-F238E27FC236}">
                <a16:creationId xmlns:a16="http://schemas.microsoft.com/office/drawing/2014/main" id="{1C85D9DA-B609-4F4E-94DC-094BFD246941}"/>
              </a:ext>
            </a:extLst>
          </p:cNvPr>
          <p:cNvPicPr>
            <a:picLocks noChangeAspect="1"/>
          </p:cNvPicPr>
          <p:nvPr/>
        </p:nvPicPr>
        <p:blipFill rotWithShape="1">
          <a:blip r:embed="rId5"/>
          <a:srcRect l="3437" t="12880" r="1842"/>
          <a:stretch/>
        </p:blipFill>
        <p:spPr>
          <a:xfrm>
            <a:off x="7148223" y="4095907"/>
            <a:ext cx="4926946" cy="2322822"/>
          </a:xfrm>
          <a:prstGeom prst="rect">
            <a:avLst/>
          </a:prstGeom>
        </p:spPr>
      </p:pic>
    </p:spTree>
    <p:extLst>
      <p:ext uri="{BB962C8B-B14F-4D97-AF65-F5344CB8AC3E}">
        <p14:creationId xmlns:p14="http://schemas.microsoft.com/office/powerpoint/2010/main" val="3228643524"/>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28650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980162B-0D2A-4F93-954F-7126B1AFE48F}"/>
              </a:ext>
            </a:extLst>
          </p:cNvPr>
          <p:cNvSpPr txBox="1"/>
          <p:nvPr/>
        </p:nvSpPr>
        <p:spPr>
          <a:xfrm>
            <a:off x="617338" y="950159"/>
            <a:ext cx="6096000" cy="369332"/>
          </a:xfrm>
          <a:prstGeom prst="rect">
            <a:avLst/>
          </a:prstGeom>
          <a:noFill/>
        </p:spPr>
        <p:txBody>
          <a:bodyPr wrap="square">
            <a:spAutoFit/>
          </a:bodyPr>
          <a:lstStyle/>
          <a:p>
            <a:r>
              <a:rPr lang="en-US" altLang="zh-CN" dirty="0"/>
              <a:t>Unsupervised Dataset Bias Analysis</a:t>
            </a:r>
            <a:endParaRPr lang="zh-CN" altLang="en-US" dirty="0"/>
          </a:p>
        </p:txBody>
      </p:sp>
      <p:sp>
        <p:nvSpPr>
          <p:cNvPr id="16" name="文本框 15">
            <a:extLst>
              <a:ext uri="{FF2B5EF4-FFF2-40B4-BE49-F238E27FC236}">
                <a16:creationId xmlns:a16="http://schemas.microsoft.com/office/drawing/2014/main" id="{9CBF978A-14FE-49F6-AAB0-BB29284BDFD1}"/>
              </a:ext>
            </a:extLst>
          </p:cNvPr>
          <p:cNvSpPr txBox="1"/>
          <p:nvPr/>
        </p:nvSpPr>
        <p:spPr>
          <a:xfrm>
            <a:off x="660400" y="1850648"/>
            <a:ext cx="4849022" cy="1200329"/>
          </a:xfrm>
          <a:prstGeom prst="rect">
            <a:avLst/>
          </a:prstGeom>
          <a:noFill/>
        </p:spPr>
        <p:txBody>
          <a:bodyPr wrap="square">
            <a:spAutoFit/>
          </a:bodyPr>
          <a:lstStyle/>
          <a:p>
            <a:r>
              <a:rPr lang="zh-CN" altLang="en-US" dirty="0"/>
              <a:t>LaViSE 框架的一种新的应用，用于无监督比较数据和模型分析。分析的主要目的是发现并解释多个数据集之间的差异，或没有任何标签的给定数据集的不同子集之间的差异。</a:t>
            </a:r>
          </a:p>
        </p:txBody>
      </p:sp>
      <p:pic>
        <p:nvPicPr>
          <p:cNvPr id="4" name="图片 3">
            <a:extLst>
              <a:ext uri="{FF2B5EF4-FFF2-40B4-BE49-F238E27FC236}">
                <a16:creationId xmlns:a16="http://schemas.microsoft.com/office/drawing/2014/main" id="{25170DCC-4D76-42AB-96BE-565C0F7AC06E}"/>
              </a:ext>
            </a:extLst>
          </p:cNvPr>
          <p:cNvPicPr>
            <a:picLocks noChangeAspect="1"/>
          </p:cNvPicPr>
          <p:nvPr/>
        </p:nvPicPr>
        <p:blipFill>
          <a:blip r:embed="rId4"/>
          <a:stretch>
            <a:fillRect/>
          </a:stretch>
        </p:blipFill>
        <p:spPr>
          <a:xfrm>
            <a:off x="5777720" y="889252"/>
            <a:ext cx="5845047" cy="5570703"/>
          </a:xfrm>
          <a:prstGeom prst="rect">
            <a:avLst/>
          </a:prstGeom>
        </p:spPr>
      </p:pic>
      <p:pic>
        <p:nvPicPr>
          <p:cNvPr id="5" name="图片 4">
            <a:extLst>
              <a:ext uri="{FF2B5EF4-FFF2-40B4-BE49-F238E27FC236}">
                <a16:creationId xmlns:a16="http://schemas.microsoft.com/office/drawing/2014/main" id="{84D9A708-DDE8-4D93-AA3B-217D7AECFC18}"/>
              </a:ext>
            </a:extLst>
          </p:cNvPr>
          <p:cNvPicPr>
            <a:picLocks noChangeAspect="1"/>
          </p:cNvPicPr>
          <p:nvPr/>
        </p:nvPicPr>
        <p:blipFill>
          <a:blip r:embed="rId5"/>
          <a:stretch>
            <a:fillRect/>
          </a:stretch>
        </p:blipFill>
        <p:spPr>
          <a:xfrm>
            <a:off x="660400" y="3240741"/>
            <a:ext cx="4691529" cy="2381010"/>
          </a:xfrm>
          <a:prstGeom prst="rect">
            <a:avLst/>
          </a:prstGeom>
        </p:spPr>
      </p:pic>
    </p:spTree>
    <p:extLst>
      <p:ext uri="{BB962C8B-B14F-4D97-AF65-F5344CB8AC3E}">
        <p14:creationId xmlns:p14="http://schemas.microsoft.com/office/powerpoint/2010/main" val="252031141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C1C42D13-0F41-44B9-9179-5345563227A5}"/>
              </a:ext>
            </a:extLst>
          </p:cNvPr>
          <p:cNvPicPr>
            <a:picLocks noChangeAspect="1"/>
          </p:cNvPicPr>
          <p:nvPr/>
        </p:nvPicPr>
        <p:blipFill>
          <a:blip r:embed="rId4"/>
          <a:stretch>
            <a:fillRect/>
          </a:stretch>
        </p:blipFill>
        <p:spPr>
          <a:xfrm>
            <a:off x="903333" y="1742290"/>
            <a:ext cx="9989671" cy="3373419"/>
          </a:xfrm>
          <a:prstGeom prst="rect">
            <a:avLst/>
          </a:prstGeom>
        </p:spPr>
      </p:pic>
    </p:spTree>
    <p:extLst>
      <p:ext uri="{BB962C8B-B14F-4D97-AF65-F5344CB8AC3E}">
        <p14:creationId xmlns:p14="http://schemas.microsoft.com/office/powerpoint/2010/main" val="159932565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43D8FB90-3A66-4ED6-857A-041F56E97F35}"/>
              </a:ext>
            </a:extLst>
          </p:cNvPr>
          <p:cNvPicPr>
            <a:picLocks noChangeAspect="1"/>
          </p:cNvPicPr>
          <p:nvPr/>
        </p:nvPicPr>
        <p:blipFill>
          <a:blip r:embed="rId4"/>
          <a:stretch>
            <a:fillRect/>
          </a:stretch>
        </p:blipFill>
        <p:spPr>
          <a:xfrm>
            <a:off x="379973" y="1479190"/>
            <a:ext cx="11513284" cy="4372033"/>
          </a:xfrm>
          <a:prstGeom prst="rect">
            <a:avLst/>
          </a:prstGeom>
        </p:spPr>
      </p:pic>
    </p:spTree>
    <p:extLst>
      <p:ext uri="{BB962C8B-B14F-4D97-AF65-F5344CB8AC3E}">
        <p14:creationId xmlns:p14="http://schemas.microsoft.com/office/powerpoint/2010/main" val="2055548399"/>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64B2668A-18DF-4CFA-B911-F8C18CC0F17C}"/>
              </a:ext>
            </a:extLst>
          </p:cNvPr>
          <p:cNvPicPr>
            <a:picLocks noChangeAspect="1"/>
          </p:cNvPicPr>
          <p:nvPr/>
        </p:nvPicPr>
        <p:blipFill rotWithShape="1">
          <a:blip r:embed="rId4"/>
          <a:srcRect l="6747" r="5098"/>
          <a:stretch/>
        </p:blipFill>
        <p:spPr>
          <a:xfrm>
            <a:off x="203760" y="968951"/>
            <a:ext cx="5674659" cy="4618136"/>
          </a:xfrm>
          <a:prstGeom prst="rect">
            <a:avLst/>
          </a:prstGeom>
        </p:spPr>
      </p:pic>
      <p:sp>
        <p:nvSpPr>
          <p:cNvPr id="15" name="文本框 14">
            <a:extLst>
              <a:ext uri="{FF2B5EF4-FFF2-40B4-BE49-F238E27FC236}">
                <a16:creationId xmlns:a16="http://schemas.microsoft.com/office/drawing/2014/main" id="{D6C42213-9943-4282-B700-3F361016DA50}"/>
              </a:ext>
            </a:extLst>
          </p:cNvPr>
          <p:cNvSpPr txBox="1"/>
          <p:nvPr/>
        </p:nvSpPr>
        <p:spPr>
          <a:xfrm>
            <a:off x="5964145" y="1382415"/>
            <a:ext cx="6096000" cy="1200329"/>
          </a:xfrm>
          <a:prstGeom prst="rect">
            <a:avLst/>
          </a:prstGeom>
          <a:noFill/>
        </p:spPr>
        <p:txBody>
          <a:bodyPr wrap="square">
            <a:spAutoFit/>
          </a:bodyPr>
          <a:lstStyle/>
          <a:p>
            <a:r>
              <a:rPr lang="zh-CN" altLang="en-US" dirty="0"/>
              <a:t>卷积神经网络在视觉表示学习中表现出了出色的性能，但学习到的表示通常很难解释或解释。缺乏可解释性引发了人们的担忧，即人工智能系统和模型虽然预测非常准确，但可能对人类用户和社会产生隐藏的负面影响。</a:t>
            </a:r>
          </a:p>
        </p:txBody>
      </p:sp>
      <p:sp>
        <p:nvSpPr>
          <p:cNvPr id="17" name="文本框 16">
            <a:extLst>
              <a:ext uri="{FF2B5EF4-FFF2-40B4-BE49-F238E27FC236}">
                <a16:creationId xmlns:a16="http://schemas.microsoft.com/office/drawing/2014/main" id="{6FA65BE8-1CBB-4021-8CEC-9CFC15FCCF4D}"/>
              </a:ext>
            </a:extLst>
          </p:cNvPr>
          <p:cNvSpPr txBox="1"/>
          <p:nvPr/>
        </p:nvSpPr>
        <p:spPr>
          <a:xfrm>
            <a:off x="5964145" y="2895844"/>
            <a:ext cx="6096000" cy="2308324"/>
          </a:xfrm>
          <a:prstGeom prst="rect">
            <a:avLst/>
          </a:prstGeom>
          <a:noFill/>
        </p:spPr>
        <p:txBody>
          <a:bodyPr wrap="square">
            <a:spAutoFit/>
          </a:bodyPr>
          <a:lstStyle/>
          <a:p>
            <a:pPr marL="285750" indent="-285750">
              <a:buFont typeface="Arial" panose="020B0604020202020204" pitchFamily="34" charset="0"/>
              <a:buChar char="•"/>
            </a:pPr>
            <a:r>
              <a:rPr lang="en-US" altLang="zh-CN" b="0" i="0" dirty="0" err="1">
                <a:solidFill>
                  <a:srgbClr val="000000"/>
                </a:solidFill>
                <a:effectLst/>
                <a:latin typeface="ProximaVara-Roman"/>
              </a:rPr>
              <a:t>LaVISE</a:t>
            </a:r>
            <a:r>
              <a:rPr lang="zh-CN" altLang="en-US" b="0" i="0" dirty="0">
                <a:solidFill>
                  <a:srgbClr val="000000"/>
                </a:solidFill>
                <a:effectLst/>
                <a:latin typeface="ProximaVara-Roman"/>
              </a:rPr>
              <a:t>可在过滤器级别生成有关卷积神经网络 </a:t>
            </a:r>
            <a:r>
              <a:rPr lang="en-US" altLang="zh-CN" b="0" i="0" dirty="0">
                <a:solidFill>
                  <a:srgbClr val="000000"/>
                </a:solidFill>
                <a:effectLst/>
                <a:latin typeface="ProximaVara-Roman"/>
              </a:rPr>
              <a:t>(CNN) </a:t>
            </a:r>
            <a:r>
              <a:rPr lang="zh-CN" altLang="en-US" b="0" i="0" dirty="0">
                <a:solidFill>
                  <a:srgbClr val="000000"/>
                </a:solidFill>
                <a:effectLst/>
                <a:latin typeface="ProximaVara-Roman"/>
              </a:rPr>
              <a:t>潜在表现形式的文本描述。 </a:t>
            </a:r>
            <a:endParaRPr lang="en-US" altLang="zh-CN" dirty="0">
              <a:solidFill>
                <a:srgbClr val="000000"/>
              </a:solidFill>
              <a:latin typeface="ProximaVara-Roman"/>
            </a:endParaRPr>
          </a:p>
          <a:p>
            <a:pPr marL="285750" indent="-285750">
              <a:buFont typeface="Arial" panose="020B0604020202020204" pitchFamily="34" charset="0"/>
              <a:buChar char="•"/>
            </a:pPr>
            <a:r>
              <a:rPr lang="zh-CN" altLang="en-US" b="0" i="0" dirty="0">
                <a:solidFill>
                  <a:srgbClr val="000000"/>
                </a:solidFill>
                <a:effectLst/>
                <a:latin typeface="ProximaVara-Roman"/>
              </a:rPr>
              <a:t>它使用通用图像数据集在视觉空间和语义空间之间构建映射，并将此映射传输到没有语义标签的目标域。 </a:t>
            </a:r>
            <a:endParaRPr lang="en-US" altLang="zh-CN" b="0" i="0" dirty="0">
              <a:solidFill>
                <a:srgbClr val="000000"/>
              </a:solidFill>
              <a:effectLst/>
              <a:latin typeface="ProximaVara-Roman"/>
            </a:endParaRPr>
          </a:p>
          <a:p>
            <a:pPr marL="285750" indent="-285750">
              <a:buFont typeface="Arial" panose="020B0604020202020204" pitchFamily="34" charset="0"/>
              <a:buChar char="•"/>
            </a:pPr>
            <a:r>
              <a:rPr lang="zh-CN" altLang="en-US" dirty="0"/>
              <a:t>在解释每个单独的过滤器会使用新颖的过滤器注意方法来使用聚合响应。</a:t>
            </a:r>
          </a:p>
          <a:p>
            <a:pPr marL="285750" indent="-285750">
              <a:buFont typeface="Arial" panose="020B0604020202020204" pitchFamily="34" charset="0"/>
              <a:buChar char="•"/>
            </a:pPr>
            <a:r>
              <a:rPr lang="en-US" altLang="zh-CN" b="0" i="0" dirty="0" err="1">
                <a:solidFill>
                  <a:srgbClr val="000000"/>
                </a:solidFill>
                <a:effectLst/>
                <a:latin typeface="ProximaVara-Roman"/>
              </a:rPr>
              <a:t>LaVISE</a:t>
            </a:r>
            <a:r>
              <a:rPr lang="zh-CN" altLang="en-US" b="0" i="0" dirty="0">
                <a:solidFill>
                  <a:srgbClr val="000000"/>
                </a:solidFill>
                <a:effectLst/>
                <a:latin typeface="ProximaVara-Roman"/>
              </a:rPr>
              <a:t>可以为训练数据集中定义的类别之外的学习过滤器生成新颖的描述。</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316DCDC2-7EF4-4CAC-BADB-266763D4CB41}"/>
              </a:ext>
            </a:extLst>
          </p:cNvPr>
          <p:cNvSpPr txBox="1"/>
          <p:nvPr/>
        </p:nvSpPr>
        <p:spPr>
          <a:xfrm>
            <a:off x="574303" y="873758"/>
            <a:ext cx="1107996" cy="369332"/>
          </a:xfrm>
          <a:prstGeom prst="rect">
            <a:avLst/>
          </a:prstGeom>
          <a:noFill/>
        </p:spPr>
        <p:txBody>
          <a:bodyPr wrap="none" rtlCol="0">
            <a:spAutoFit/>
          </a:bodyPr>
          <a:lstStyle/>
          <a:p>
            <a:r>
              <a:rPr lang="zh-CN" altLang="en-US" dirty="0"/>
              <a:t>相关工作</a:t>
            </a:r>
          </a:p>
        </p:txBody>
      </p:sp>
      <p:sp>
        <p:nvSpPr>
          <p:cNvPr id="15" name="文本框 14">
            <a:extLst>
              <a:ext uri="{FF2B5EF4-FFF2-40B4-BE49-F238E27FC236}">
                <a16:creationId xmlns:a16="http://schemas.microsoft.com/office/drawing/2014/main" id="{63CF04EE-80FA-40C2-A031-9221904C620A}"/>
              </a:ext>
            </a:extLst>
          </p:cNvPr>
          <p:cNvSpPr txBox="1"/>
          <p:nvPr/>
        </p:nvSpPr>
        <p:spPr>
          <a:xfrm>
            <a:off x="569233" y="1208835"/>
            <a:ext cx="11531600" cy="5056897"/>
          </a:xfrm>
          <a:prstGeom prst="rect">
            <a:avLst/>
          </a:prstGeom>
          <a:noFill/>
        </p:spPr>
        <p:txBody>
          <a:bodyPr wrap="square">
            <a:spAutoFit/>
          </a:bodyPr>
          <a:lstStyle/>
          <a:p>
            <a:pPr>
              <a:lnSpc>
                <a:spcPct val="120000"/>
              </a:lnSpc>
            </a:pPr>
            <a:r>
              <a:rPr lang="zh-CN" altLang="en-US" b="1" dirty="0"/>
              <a:t>通过可视化进行解释</a:t>
            </a:r>
          </a:p>
          <a:p>
            <a:pPr>
              <a:lnSpc>
                <a:spcPct val="120000"/>
              </a:lnSpc>
            </a:pPr>
            <a:r>
              <a:rPr lang="zh-CN" altLang="en-US" dirty="0"/>
              <a:t>特征可视化，热力图，</a:t>
            </a:r>
            <a:r>
              <a:rPr lang="zh-CN" altLang="en-US" dirty="0">
                <a:solidFill>
                  <a:srgbClr val="4D4D4D"/>
                </a:solidFill>
                <a:effectLst/>
              </a:rPr>
              <a:t>模型在输入数据中学到的低级特征，帮助我们理解模型对不同特征的敏感性。</a:t>
            </a:r>
            <a:endParaRPr lang="zh-CN" altLang="en-US" dirty="0"/>
          </a:p>
          <a:p>
            <a:pPr>
              <a:lnSpc>
                <a:spcPct val="120000"/>
              </a:lnSpc>
            </a:pPr>
            <a:r>
              <a:rPr lang="zh-CN" altLang="en-US" dirty="0"/>
              <a:t>直观地显示每个像素对模型预测的贡献量。</a:t>
            </a:r>
          </a:p>
          <a:p>
            <a:pPr>
              <a:lnSpc>
                <a:spcPct val="120000"/>
              </a:lnSpc>
            </a:pPr>
            <a:r>
              <a:rPr lang="zh-CN" altLang="en-US" dirty="0"/>
              <a:t>缺点</a:t>
            </a:r>
            <a:r>
              <a:rPr lang="en-US" altLang="zh-CN" dirty="0"/>
              <a:t>:</a:t>
            </a:r>
            <a:r>
              <a:rPr lang="zh-CN" altLang="en-US" dirty="0"/>
              <a:t>它们可以响应图像边缘等低级特征，而不是语义上更重要的特征</a:t>
            </a:r>
            <a:r>
              <a:rPr lang="en-US" altLang="zh-CN" dirty="0"/>
              <a:t>,</a:t>
            </a:r>
            <a:r>
              <a:rPr lang="zh-CN" altLang="en-US" dirty="0"/>
              <a:t>不能提供明确的语义解释，需要用户自己去推测</a:t>
            </a:r>
          </a:p>
          <a:p>
            <a:pPr>
              <a:lnSpc>
                <a:spcPct val="120000"/>
              </a:lnSpc>
            </a:pPr>
            <a:endParaRPr lang="en-US" altLang="zh-CN" b="1" dirty="0"/>
          </a:p>
          <a:p>
            <a:pPr>
              <a:lnSpc>
                <a:spcPct val="120000"/>
              </a:lnSpc>
            </a:pPr>
            <a:r>
              <a:rPr lang="zh-CN" altLang="en-US" b="1" dirty="0"/>
              <a:t>文本解释</a:t>
            </a:r>
          </a:p>
          <a:p>
            <a:pPr>
              <a:lnSpc>
                <a:spcPct val="120000"/>
              </a:lnSpc>
            </a:pPr>
            <a:r>
              <a:rPr lang="zh-CN" altLang="en-US" dirty="0"/>
              <a:t>采用混合方法，通过使用视觉突出显示和文本描述来生成多模式解释。提出了一种 </a:t>
            </a:r>
            <a:r>
              <a:rPr lang="en-US" altLang="zh-CN" dirty="0"/>
              <a:t>VQA </a:t>
            </a:r>
            <a:r>
              <a:rPr lang="zh-CN" altLang="en-US" dirty="0"/>
              <a:t>系统，该系统不仅可以提供多模态解释，还可以链接文本解释中的术语和图像中的分段项目。</a:t>
            </a:r>
          </a:p>
          <a:p>
            <a:pPr>
              <a:lnSpc>
                <a:spcPct val="120000"/>
              </a:lnSpc>
            </a:pPr>
            <a:r>
              <a:rPr lang="zh-CN" altLang="en-US" dirty="0"/>
              <a:t>缺点：有监督的，需要为每个示例标记解释本身，模型将学习以与计算其输出相同的方式生成它。而且由于是有监督的，预测的是人类提供的解释，不一定能解释模型</a:t>
            </a:r>
          </a:p>
          <a:p>
            <a:pPr>
              <a:lnSpc>
                <a:spcPct val="120000"/>
              </a:lnSpc>
            </a:pPr>
            <a:endParaRPr lang="en-US" altLang="zh-CN" b="1" dirty="0"/>
          </a:p>
          <a:p>
            <a:pPr>
              <a:lnSpc>
                <a:spcPct val="120000"/>
              </a:lnSpc>
            </a:pPr>
            <a:r>
              <a:rPr lang="zh-CN" altLang="en-US" b="1" dirty="0"/>
              <a:t>视觉表征的视觉语义解释</a:t>
            </a:r>
          </a:p>
          <a:p>
            <a:pPr>
              <a:lnSpc>
                <a:spcPct val="120000"/>
              </a:lnSpc>
            </a:pPr>
            <a:r>
              <a:rPr lang="zh-CN" altLang="en-US" dirty="0"/>
              <a:t>通过测量该过滤器上的图像激活与每个预定义概念的分割掩模的对齐情况来解释神经网络的单个内部过滤器。</a:t>
            </a:r>
          </a:p>
          <a:p>
            <a:pPr>
              <a:lnSpc>
                <a:spcPct val="120000"/>
              </a:lnSpc>
            </a:pPr>
            <a:r>
              <a:rPr lang="zh-CN" altLang="en-US" dirty="0"/>
              <a:t>缺点：仅限于训练数据中的带注释的概念。</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74116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err="1">
                <a:ln>
                  <a:noFill/>
                </a:ln>
                <a:solidFill>
                  <a:sysClr val="windowText" lastClr="000000"/>
                </a:solidFill>
                <a:effectLst/>
                <a:uLnTx/>
                <a:uFillTx/>
                <a:latin typeface="Arial" panose="020B0604020202020204"/>
                <a:ea typeface="微软雅黑" panose="020B0503020204020204" pitchFamily="34" charset="-122"/>
                <a:sym typeface="+mn-ea"/>
              </a:rPr>
              <a:t>LaVISE</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4ACB5D60-D0D6-4FB6-A3F1-CF483D86790C}"/>
              </a:ext>
            </a:extLst>
          </p:cNvPr>
          <p:cNvPicPr>
            <a:picLocks noChangeAspect="1"/>
          </p:cNvPicPr>
          <p:nvPr/>
        </p:nvPicPr>
        <p:blipFill>
          <a:blip r:embed="rId4"/>
          <a:stretch>
            <a:fillRect/>
          </a:stretch>
        </p:blipFill>
        <p:spPr>
          <a:xfrm>
            <a:off x="406867" y="1098278"/>
            <a:ext cx="11082406" cy="47543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7071995"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err="1">
                <a:ln>
                  <a:noFill/>
                </a:ln>
                <a:solidFill>
                  <a:sysClr val="windowText" lastClr="000000"/>
                </a:solidFill>
                <a:effectLst/>
                <a:uLnTx/>
                <a:uFillTx/>
                <a:latin typeface="Arial" panose="020B0604020202020204"/>
                <a:ea typeface="微软雅黑" panose="020B0503020204020204" pitchFamily="34" charset="-122"/>
                <a:sym typeface="+mn-ea"/>
              </a:rPr>
              <a:t>LaVISE</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8315E863-8545-491F-A9CE-EC3D1A033ACA}"/>
              </a:ext>
            </a:extLst>
          </p:cNvPr>
          <p:cNvPicPr>
            <a:picLocks noChangeAspect="1"/>
          </p:cNvPicPr>
          <p:nvPr/>
        </p:nvPicPr>
        <p:blipFill>
          <a:blip r:embed="rId4"/>
          <a:stretch>
            <a:fillRect/>
          </a:stretch>
        </p:blipFill>
        <p:spPr>
          <a:xfrm>
            <a:off x="5713494" y="850235"/>
            <a:ext cx="6222502" cy="4118419"/>
          </a:xfrm>
          <a:prstGeom prst="rect">
            <a:avLst/>
          </a:prstGeom>
        </p:spPr>
      </p:pic>
      <p:pic>
        <p:nvPicPr>
          <p:cNvPr id="4" name="图片 3">
            <a:extLst>
              <a:ext uri="{FF2B5EF4-FFF2-40B4-BE49-F238E27FC236}">
                <a16:creationId xmlns:a16="http://schemas.microsoft.com/office/drawing/2014/main" id="{DED71A92-32DE-4529-9BA1-CA4A232DB63E}"/>
              </a:ext>
            </a:extLst>
          </p:cNvPr>
          <p:cNvPicPr>
            <a:picLocks noChangeAspect="1"/>
          </p:cNvPicPr>
          <p:nvPr/>
        </p:nvPicPr>
        <p:blipFill>
          <a:blip r:embed="rId5"/>
          <a:stretch>
            <a:fillRect/>
          </a:stretch>
        </p:blipFill>
        <p:spPr>
          <a:xfrm>
            <a:off x="256004" y="1214160"/>
            <a:ext cx="5121084" cy="4503810"/>
          </a:xfrm>
          <a:prstGeom prst="rect">
            <a:avLst/>
          </a:prstGeom>
        </p:spPr>
      </p:pic>
      <p:pic>
        <p:nvPicPr>
          <p:cNvPr id="5" name="图片 4">
            <a:extLst>
              <a:ext uri="{FF2B5EF4-FFF2-40B4-BE49-F238E27FC236}">
                <a16:creationId xmlns:a16="http://schemas.microsoft.com/office/drawing/2014/main" id="{F6E089AE-BF3D-411E-ACC6-CBEDC93CF068}"/>
              </a:ext>
            </a:extLst>
          </p:cNvPr>
          <p:cNvPicPr>
            <a:picLocks noChangeAspect="1"/>
          </p:cNvPicPr>
          <p:nvPr/>
        </p:nvPicPr>
        <p:blipFill>
          <a:blip r:embed="rId6"/>
          <a:stretch>
            <a:fillRect/>
          </a:stretch>
        </p:blipFill>
        <p:spPr>
          <a:xfrm>
            <a:off x="5713494" y="5575988"/>
            <a:ext cx="3713766" cy="751811"/>
          </a:xfrm>
          <a:prstGeom prst="rect">
            <a:avLst/>
          </a:prstGeom>
        </p:spPr>
      </p:pic>
      <p:sp>
        <p:nvSpPr>
          <p:cNvPr id="6" name="文本框 5">
            <a:extLst>
              <a:ext uri="{FF2B5EF4-FFF2-40B4-BE49-F238E27FC236}">
                <a16:creationId xmlns:a16="http://schemas.microsoft.com/office/drawing/2014/main" id="{EA9C744D-1B1F-4099-AC99-B1EB7B91A474}"/>
              </a:ext>
            </a:extLst>
          </p:cNvPr>
          <p:cNvSpPr txBox="1"/>
          <p:nvPr/>
        </p:nvSpPr>
        <p:spPr>
          <a:xfrm>
            <a:off x="5629835" y="5217428"/>
            <a:ext cx="1338828" cy="369332"/>
          </a:xfrm>
          <a:prstGeom prst="rect">
            <a:avLst/>
          </a:prstGeom>
          <a:noFill/>
        </p:spPr>
        <p:txBody>
          <a:bodyPr wrap="none" rtlCol="0">
            <a:spAutoFit/>
          </a:bodyPr>
          <a:lstStyle/>
          <a:p>
            <a:r>
              <a:rPr lang="zh-CN" altLang="en-US" dirty="0"/>
              <a:t>优化目标：</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7071995"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err="1">
                <a:ln>
                  <a:noFill/>
                </a:ln>
                <a:solidFill>
                  <a:sysClr val="windowText" lastClr="000000"/>
                </a:solidFill>
                <a:effectLst/>
                <a:uLnTx/>
                <a:uFillTx/>
                <a:latin typeface="Arial" panose="020B0604020202020204"/>
                <a:ea typeface="微软雅黑" panose="020B0503020204020204" pitchFamily="34" charset="-122"/>
                <a:sym typeface="+mn-ea"/>
              </a:rPr>
              <a:t>LaVISE</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4CC21D1F-0822-4CA0-B58D-1212C1AA27F7}"/>
              </a:ext>
            </a:extLst>
          </p:cNvPr>
          <p:cNvPicPr>
            <a:picLocks noChangeAspect="1"/>
          </p:cNvPicPr>
          <p:nvPr/>
        </p:nvPicPr>
        <p:blipFill>
          <a:blip r:embed="rId4"/>
          <a:stretch>
            <a:fillRect/>
          </a:stretch>
        </p:blipFill>
        <p:spPr>
          <a:xfrm>
            <a:off x="594090" y="950159"/>
            <a:ext cx="10606474" cy="4991282"/>
          </a:xfrm>
          <a:prstGeom prst="rect">
            <a:avLst/>
          </a:prstGeom>
        </p:spPr>
      </p:pic>
    </p:spTree>
    <p:extLst>
      <p:ext uri="{BB962C8B-B14F-4D97-AF65-F5344CB8AC3E}">
        <p14:creationId xmlns:p14="http://schemas.microsoft.com/office/powerpoint/2010/main" val="308676466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7071995"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err="1">
                <a:ln>
                  <a:noFill/>
                </a:ln>
                <a:solidFill>
                  <a:sysClr val="windowText" lastClr="000000"/>
                </a:solidFill>
                <a:effectLst/>
                <a:uLnTx/>
                <a:uFillTx/>
                <a:latin typeface="Arial" panose="020B0604020202020204"/>
                <a:ea typeface="微软雅黑" panose="020B0503020204020204" pitchFamily="34" charset="-122"/>
                <a:sym typeface="+mn-ea"/>
              </a:rPr>
              <a:t>LaVISE</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a:extLst>
              <a:ext uri="{FF2B5EF4-FFF2-40B4-BE49-F238E27FC236}">
                <a16:creationId xmlns:a16="http://schemas.microsoft.com/office/drawing/2014/main" id="{B6509277-D9CD-4E6F-9204-A7119B05594A}"/>
              </a:ext>
            </a:extLst>
          </p:cNvPr>
          <p:cNvPicPr>
            <a:picLocks noChangeAspect="1"/>
          </p:cNvPicPr>
          <p:nvPr/>
        </p:nvPicPr>
        <p:blipFill>
          <a:blip r:embed="rId4"/>
          <a:stretch>
            <a:fillRect/>
          </a:stretch>
        </p:blipFill>
        <p:spPr>
          <a:xfrm>
            <a:off x="230654" y="1327011"/>
            <a:ext cx="6626886" cy="4411020"/>
          </a:xfrm>
          <a:prstGeom prst="rect">
            <a:avLst/>
          </a:prstGeom>
        </p:spPr>
      </p:pic>
      <p:pic>
        <p:nvPicPr>
          <p:cNvPr id="2" name="图片 1">
            <a:extLst>
              <a:ext uri="{FF2B5EF4-FFF2-40B4-BE49-F238E27FC236}">
                <a16:creationId xmlns:a16="http://schemas.microsoft.com/office/drawing/2014/main" id="{D5D65B92-B895-4F99-A840-EF784FD5E96C}"/>
              </a:ext>
            </a:extLst>
          </p:cNvPr>
          <p:cNvPicPr>
            <a:picLocks noChangeAspect="1"/>
          </p:cNvPicPr>
          <p:nvPr/>
        </p:nvPicPr>
        <p:blipFill>
          <a:blip r:embed="rId5"/>
          <a:stretch>
            <a:fillRect/>
          </a:stretch>
        </p:blipFill>
        <p:spPr>
          <a:xfrm>
            <a:off x="6857540" y="1874385"/>
            <a:ext cx="5258256" cy="3109229"/>
          </a:xfrm>
          <a:prstGeom prst="rect">
            <a:avLst/>
          </a:prstGeom>
        </p:spPr>
      </p:pic>
    </p:spTree>
    <p:extLst>
      <p:ext uri="{BB962C8B-B14F-4D97-AF65-F5344CB8AC3E}">
        <p14:creationId xmlns:p14="http://schemas.microsoft.com/office/powerpoint/2010/main" val="199963920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ExMTU4YzczMDgzOWVmNDk2Mjc0OTVlMjIzMDA3NzAifQ=="/>
  <p:tag name="KSO_WPP_MARK_KEY" val="73acf950-e635-47f2-b1bd-a6423c8f39e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992</Words>
  <Application>Microsoft Office PowerPoint</Application>
  <PresentationFormat>宽屏</PresentationFormat>
  <Paragraphs>150</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18</vt:i4>
      </vt:variant>
    </vt:vector>
  </HeadingPairs>
  <TitlesOfParts>
    <vt:vector size="28" baseType="lpstr">
      <vt:lpstr>ProximaVara-Roman</vt:lpstr>
      <vt:lpstr>等线</vt:lpstr>
      <vt:lpstr>微软雅黑</vt:lpstr>
      <vt:lpstr>Arial</vt:lpstr>
      <vt:lpstr>Calibri</vt:lpstr>
      <vt:lpstr>Calibri Light</vt:lpstr>
      <vt:lpstr>Times New Roman</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18231673751@163.com</cp:lastModifiedBy>
  <cp:revision>127</cp:revision>
  <dcterms:created xsi:type="dcterms:W3CDTF">2019-03-09T08:01:00Z</dcterms:created>
  <dcterms:modified xsi:type="dcterms:W3CDTF">2023-10-21T09:59:12Z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E30E4612DA564EB58A956DCCC6E04621</vt:lpwstr>
  </property>
</Properties>
</file>